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7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1" r:id="rId3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9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0B2256-FA36-4EDF-A4C4-7E1DD71EFEB5}" type="datetimeFigureOut">
              <a:rPr lang="pt-BR" smtClean="0"/>
              <a:t>23/11/2024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263CD-DEFF-411F-9FDD-7C6FF0BB86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4140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2311B4E-BA4B-4A9F-BA38-AB5EECC532C5}" type="datetimeFigureOut">
              <a:rPr lang="pt-BR" smtClean="0"/>
              <a:t>23/11/2024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362D371-FB5F-40E7-9B60-1E7351A16A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3429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11B4E-BA4B-4A9F-BA38-AB5EECC532C5}" type="datetimeFigureOut">
              <a:rPr lang="pt-BR" smtClean="0"/>
              <a:t>23/11/2024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2D371-FB5F-40E7-9B60-1E7351A16A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9472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11B4E-BA4B-4A9F-BA38-AB5EECC532C5}" type="datetimeFigureOut">
              <a:rPr lang="pt-BR" smtClean="0"/>
              <a:t>23/11/2024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2D371-FB5F-40E7-9B60-1E7351A16A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2746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11B4E-BA4B-4A9F-BA38-AB5EECC532C5}" type="datetimeFigureOut">
              <a:rPr lang="pt-BR" smtClean="0"/>
              <a:t>23/11/2024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2D371-FB5F-40E7-9B60-1E7351A16AD3}" type="slidenum">
              <a:rPr lang="pt-BR" smtClean="0"/>
              <a:t>‹nº›</a:t>
            </a:fld>
            <a:endParaRPr lang="pt-B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37525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11B4E-BA4B-4A9F-BA38-AB5EECC532C5}" type="datetimeFigureOut">
              <a:rPr lang="pt-BR" smtClean="0"/>
              <a:t>23/11/2024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2D371-FB5F-40E7-9B60-1E7351A16A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76572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11B4E-BA4B-4A9F-BA38-AB5EECC532C5}" type="datetimeFigureOut">
              <a:rPr lang="pt-BR" smtClean="0"/>
              <a:t>23/11/2024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2D371-FB5F-40E7-9B60-1E7351A16A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97791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11B4E-BA4B-4A9F-BA38-AB5EECC532C5}" type="datetimeFigureOut">
              <a:rPr lang="pt-BR" smtClean="0"/>
              <a:t>23/11/2024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2D371-FB5F-40E7-9B60-1E7351A16A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17731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11B4E-BA4B-4A9F-BA38-AB5EECC532C5}" type="datetimeFigureOut">
              <a:rPr lang="pt-BR" smtClean="0"/>
              <a:t>23/11/2024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2D371-FB5F-40E7-9B60-1E7351A16A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42937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11B4E-BA4B-4A9F-BA38-AB5EECC532C5}" type="datetimeFigureOut">
              <a:rPr lang="pt-BR" smtClean="0"/>
              <a:t>23/11/2024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2D371-FB5F-40E7-9B60-1E7351A16A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0034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11B4E-BA4B-4A9F-BA38-AB5EECC532C5}" type="datetimeFigureOut">
              <a:rPr lang="pt-BR" smtClean="0"/>
              <a:t>23/11/2024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2D371-FB5F-40E7-9B60-1E7351A16A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4472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11B4E-BA4B-4A9F-BA38-AB5EECC532C5}" type="datetimeFigureOut">
              <a:rPr lang="pt-BR" smtClean="0"/>
              <a:t>23/11/2024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2D371-FB5F-40E7-9B60-1E7351A16A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2637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11B4E-BA4B-4A9F-BA38-AB5EECC532C5}" type="datetimeFigureOut">
              <a:rPr lang="pt-BR" smtClean="0"/>
              <a:t>23/11/2024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2D371-FB5F-40E7-9B60-1E7351A16A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0521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11B4E-BA4B-4A9F-BA38-AB5EECC532C5}" type="datetimeFigureOut">
              <a:rPr lang="pt-BR" smtClean="0"/>
              <a:t>23/11/2024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2D371-FB5F-40E7-9B60-1E7351A16A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7438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11B4E-BA4B-4A9F-BA38-AB5EECC532C5}" type="datetimeFigureOut">
              <a:rPr lang="pt-BR" smtClean="0"/>
              <a:t>23/11/2024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2D371-FB5F-40E7-9B60-1E7351A16A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7395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11B4E-BA4B-4A9F-BA38-AB5EECC532C5}" type="datetimeFigureOut">
              <a:rPr lang="pt-BR" smtClean="0"/>
              <a:t>23/11/2024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2D371-FB5F-40E7-9B60-1E7351A16A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0234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11B4E-BA4B-4A9F-BA38-AB5EECC532C5}" type="datetimeFigureOut">
              <a:rPr lang="pt-BR" smtClean="0"/>
              <a:t>23/11/2024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2D371-FB5F-40E7-9B60-1E7351A16A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8589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11B4E-BA4B-4A9F-BA38-AB5EECC532C5}" type="datetimeFigureOut">
              <a:rPr lang="pt-BR" smtClean="0"/>
              <a:t>23/11/2024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2D371-FB5F-40E7-9B60-1E7351A16A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8591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11B4E-BA4B-4A9F-BA38-AB5EECC532C5}" type="datetimeFigureOut">
              <a:rPr lang="pt-BR" smtClean="0"/>
              <a:t>23/11/2024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2D371-FB5F-40E7-9B60-1E7351A16A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30217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b="1" dirty="0" smtClean="0"/>
              <a:t>SISTEMA DE GERENCIAMENTO DE CLIENTES</a:t>
            </a:r>
            <a:endParaRPr lang="pt-BR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98600" y="3878561"/>
            <a:ext cx="9906000" cy="1655762"/>
          </a:xfrm>
        </p:spPr>
        <p:txBody>
          <a:bodyPr>
            <a:normAutofit/>
          </a:bodyPr>
          <a:lstStyle/>
          <a:p>
            <a:pPr algn="r"/>
            <a:endParaRPr lang="pt-BR" dirty="0" smtClean="0"/>
          </a:p>
          <a:p>
            <a:pPr algn="r"/>
            <a:r>
              <a:rPr lang="pt-BR" sz="2300" dirty="0" err="1" smtClean="0">
                <a:solidFill>
                  <a:schemeClr val="tx1"/>
                </a:solidFill>
              </a:rPr>
              <a:t>Nickolas</a:t>
            </a:r>
            <a:r>
              <a:rPr lang="pt-BR" sz="2300" dirty="0" smtClean="0">
                <a:solidFill>
                  <a:schemeClr val="tx1"/>
                </a:solidFill>
              </a:rPr>
              <a:t> </a:t>
            </a:r>
            <a:r>
              <a:rPr lang="pt-BR" sz="2300" dirty="0" err="1" smtClean="0">
                <a:solidFill>
                  <a:schemeClr val="tx1"/>
                </a:solidFill>
              </a:rPr>
              <a:t>Markus</a:t>
            </a:r>
            <a:r>
              <a:rPr lang="pt-BR" sz="2300" dirty="0" smtClean="0">
                <a:solidFill>
                  <a:schemeClr val="tx1"/>
                </a:solidFill>
              </a:rPr>
              <a:t> da Silva Costa</a:t>
            </a:r>
          </a:p>
          <a:p>
            <a:pPr algn="r"/>
            <a:r>
              <a:rPr lang="pt-BR" sz="2300" dirty="0" smtClean="0">
                <a:solidFill>
                  <a:schemeClr val="tx1"/>
                </a:solidFill>
              </a:rPr>
              <a:t>Orientador: Prof. Me. Luiz Eduardo Souza Evangelista</a:t>
            </a:r>
            <a:endParaRPr lang="pt-BR" sz="2300" dirty="0">
              <a:solidFill>
                <a:schemeClr val="tx1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746250" y="292100"/>
            <a:ext cx="8699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Universidade de Taubaté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69290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Algoritmos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1413" y="2249487"/>
            <a:ext cx="6402388" cy="3541714"/>
          </a:xfrm>
        </p:spPr>
        <p:txBody>
          <a:bodyPr>
            <a:normAutofit/>
          </a:bodyPr>
          <a:lstStyle/>
          <a:p>
            <a:r>
              <a:rPr lang="pt-BR" sz="2800" dirty="0" smtClean="0"/>
              <a:t>Conjunto de regras que descrevem um passo a passo da resolução de um problema</a:t>
            </a:r>
          </a:p>
          <a:p>
            <a:r>
              <a:rPr lang="pt-BR" sz="2800" dirty="0" smtClean="0"/>
              <a:t>Precisam obedecer critérios para serem eficazes</a:t>
            </a:r>
          </a:p>
          <a:p>
            <a:r>
              <a:rPr lang="pt-BR" sz="2800" dirty="0" smtClean="0"/>
              <a:t>Podem ser escritos de diversas formas</a:t>
            </a:r>
            <a:endParaRPr lang="pt-BR" sz="28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8259" y="2249487"/>
            <a:ext cx="3991865" cy="387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70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Linguagem de programação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1412" y="2249486"/>
            <a:ext cx="6516687" cy="4062413"/>
          </a:xfrm>
        </p:spPr>
        <p:txBody>
          <a:bodyPr>
            <a:normAutofit/>
          </a:bodyPr>
          <a:lstStyle/>
          <a:p>
            <a:r>
              <a:rPr lang="pt-BR" sz="2800" dirty="0" smtClean="0"/>
              <a:t>Realiza a comunicação entre o </a:t>
            </a:r>
            <a:r>
              <a:rPr lang="pt-BR" sz="2800" i="1" dirty="0" smtClean="0"/>
              <a:t>hardware </a:t>
            </a:r>
            <a:r>
              <a:rPr lang="pt-BR" sz="2800" dirty="0" smtClean="0"/>
              <a:t>e o </a:t>
            </a:r>
            <a:r>
              <a:rPr lang="pt-BR" sz="2800" i="1" dirty="0" smtClean="0"/>
              <a:t>software</a:t>
            </a:r>
          </a:p>
          <a:p>
            <a:r>
              <a:rPr lang="pt-BR" sz="2800" dirty="0" smtClean="0"/>
              <a:t>Possui regras que garantem que a implementação seja compatível com o computador</a:t>
            </a:r>
          </a:p>
          <a:p>
            <a:r>
              <a:rPr lang="pt-BR" sz="2800" dirty="0" smtClean="0"/>
              <a:t>É composta de elementos como sintaxe, tipos de dados, entre outros</a:t>
            </a:r>
          </a:p>
          <a:p>
            <a:endParaRPr lang="pt-BR" sz="2800" dirty="0"/>
          </a:p>
        </p:txBody>
      </p:sp>
      <p:pic>
        <p:nvPicPr>
          <p:cNvPr id="4098" name="Picture 2" descr="https://img.freepik.com/vetores-gratis/aprendizagem-de-linguagens-de-programacao-cursos-de-codificacao-de-software-aulas-de-desenvolvimento-de-sites-redacao-de-scripts-personagens-de-desenhos-animados-de-programadores-de-ti_335657-3454.jpg?t=st=1732484692~exp=1732488292~hmac=d6bda88a555eae348e77ea8da2c192e7fdf3d3239ce2e23d59037755fc9b5b49&amp;w=7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100" y="2097088"/>
            <a:ext cx="4318001" cy="403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95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Segurança da informação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1412" y="2249487"/>
            <a:ext cx="6999287" cy="3541714"/>
          </a:xfrm>
        </p:spPr>
        <p:txBody>
          <a:bodyPr>
            <a:normAutofit/>
          </a:bodyPr>
          <a:lstStyle/>
          <a:p>
            <a:r>
              <a:rPr lang="pt-BR" sz="2800" dirty="0" smtClean="0"/>
              <a:t>Tem como objetivo proteger a informação e os recursos de uma empresa</a:t>
            </a:r>
          </a:p>
          <a:p>
            <a:r>
              <a:rPr lang="pt-BR" sz="2800" dirty="0" smtClean="0"/>
              <a:t>É composta por 6 pilares</a:t>
            </a:r>
          </a:p>
          <a:p>
            <a:r>
              <a:rPr lang="pt-BR" sz="2800" dirty="0" smtClean="0"/>
              <a:t>A falta de segurança no ambiente de desenvolvimento pode ocasionar ataques </a:t>
            </a:r>
            <a:r>
              <a:rPr lang="pt-BR" sz="2800" i="1" dirty="0" smtClean="0"/>
              <a:t>hackers</a:t>
            </a:r>
            <a:r>
              <a:rPr lang="pt-BR" sz="2800" dirty="0" smtClean="0"/>
              <a:t>, como o SQL </a:t>
            </a:r>
            <a:r>
              <a:rPr lang="pt-BR" sz="2800" i="1" dirty="0" err="1" smtClean="0"/>
              <a:t>Injection</a:t>
            </a:r>
            <a:r>
              <a:rPr lang="pt-BR" sz="2800" i="1" dirty="0" smtClean="0"/>
              <a:t> </a:t>
            </a:r>
            <a:r>
              <a:rPr lang="pt-BR" sz="2800" dirty="0" smtClean="0"/>
              <a:t>e o </a:t>
            </a:r>
            <a:r>
              <a:rPr lang="pt-BR" sz="2800" dirty="0" err="1" smtClean="0"/>
              <a:t>DDoS</a:t>
            </a:r>
            <a:endParaRPr lang="pt-BR" sz="28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201" y="2249486"/>
            <a:ext cx="3785686" cy="366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9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Engenharia de </a:t>
            </a:r>
            <a:r>
              <a:rPr lang="pt-BR" i="1" dirty="0" smtClean="0"/>
              <a:t>software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1412" y="2249487"/>
            <a:ext cx="7164387" cy="3541714"/>
          </a:xfrm>
        </p:spPr>
        <p:txBody>
          <a:bodyPr>
            <a:normAutofit/>
          </a:bodyPr>
          <a:lstStyle/>
          <a:p>
            <a:r>
              <a:rPr lang="pt-BR" sz="2800" dirty="0" smtClean="0"/>
              <a:t>Campo de estudo que se preocupa com questões relacionadas a </a:t>
            </a:r>
            <a:r>
              <a:rPr lang="pt-BR" sz="2800" i="1" dirty="0" smtClean="0"/>
              <a:t>software </a:t>
            </a:r>
            <a:endParaRPr lang="pt-BR" sz="2800" dirty="0" smtClean="0"/>
          </a:p>
          <a:p>
            <a:r>
              <a:rPr lang="pt-BR" sz="2800" dirty="0" smtClean="0"/>
              <a:t>Um </a:t>
            </a:r>
            <a:r>
              <a:rPr lang="pt-BR" sz="2800" i="1" dirty="0" smtClean="0"/>
              <a:t>software </a:t>
            </a:r>
            <a:r>
              <a:rPr lang="pt-BR" sz="2800" dirty="0" smtClean="0"/>
              <a:t>é um conjunto de instruções que desempenham funções desejadas</a:t>
            </a:r>
          </a:p>
          <a:p>
            <a:r>
              <a:rPr lang="pt-BR" sz="2800" dirty="0" smtClean="0"/>
              <a:t>Sua importância é justificada pela necessidade de se evitar falhas em projetos de </a:t>
            </a:r>
            <a:r>
              <a:rPr lang="pt-BR" sz="2800" i="1" dirty="0" smtClean="0"/>
              <a:t>software</a:t>
            </a:r>
            <a:r>
              <a:rPr lang="pt-BR" sz="2800" dirty="0" smtClean="0"/>
              <a:t> </a:t>
            </a:r>
            <a:endParaRPr lang="pt-BR" sz="2800" dirty="0"/>
          </a:p>
        </p:txBody>
      </p:sp>
      <p:pic>
        <p:nvPicPr>
          <p:cNvPr id="5122" name="Picture 2" descr="Tiro médio, de, arquiteta, segurando, schemat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1985895"/>
            <a:ext cx="3632200" cy="431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11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t-BR" sz="4800" dirty="0" smtClean="0"/>
              <a:t>DESENVOLVIMENTO DO SISTEMA</a:t>
            </a:r>
            <a:endParaRPr lang="pt-BR" sz="4800" dirty="0"/>
          </a:p>
        </p:txBody>
      </p:sp>
    </p:spTree>
    <p:extLst>
      <p:ext uri="{BB962C8B-B14F-4D97-AF65-F5344CB8AC3E}">
        <p14:creationId xmlns:p14="http://schemas.microsoft.com/office/powerpoint/2010/main" val="142713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Visão geral do projeto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1413" y="2249487"/>
            <a:ext cx="6300788" cy="3541714"/>
          </a:xfrm>
        </p:spPr>
        <p:txBody>
          <a:bodyPr>
            <a:normAutofit/>
          </a:bodyPr>
          <a:lstStyle/>
          <a:p>
            <a:r>
              <a:rPr lang="pt-BR" sz="2800" dirty="0" smtClean="0"/>
              <a:t>Necessário um navegador para acessar o sistema</a:t>
            </a:r>
          </a:p>
          <a:p>
            <a:r>
              <a:rPr lang="pt-BR" sz="2800" dirty="0" smtClean="0"/>
              <a:t>No sistema, as seguintes ações podem ser feitas:</a:t>
            </a:r>
          </a:p>
          <a:p>
            <a:pPr lvl="1"/>
            <a:r>
              <a:rPr lang="pt-BR" sz="2800" dirty="0" smtClean="0"/>
              <a:t>Cadastrar</a:t>
            </a:r>
          </a:p>
          <a:p>
            <a:pPr lvl="1"/>
            <a:r>
              <a:rPr lang="pt-BR" sz="2800" dirty="0" smtClean="0"/>
              <a:t>Consultar</a:t>
            </a:r>
            <a:endParaRPr lang="pt-BR" sz="2800" dirty="0"/>
          </a:p>
        </p:txBody>
      </p:sp>
      <p:pic>
        <p:nvPicPr>
          <p:cNvPr id="6146" name="Picture 2" descr="Mão tocando com o ícone de pesquisa para Search Engine Optimization ou conceito de SEO para encontrar informações por conexão com a intern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202" y="2249487"/>
            <a:ext cx="4545414" cy="338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Público-Alvo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dirty="0" smtClean="0"/>
              <a:t>Microempresas</a:t>
            </a:r>
          </a:p>
          <a:p>
            <a:r>
              <a:rPr lang="pt-BR" sz="2800" dirty="0" smtClean="0"/>
              <a:t>Empresas de pequeno porte que priorizam o atendimento presencial em seu modelo de negócio</a:t>
            </a:r>
            <a:endParaRPr lang="pt-BR" sz="28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848" y="4114799"/>
            <a:ext cx="4057126" cy="251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5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Planejamento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1412" y="2249486"/>
            <a:ext cx="6580187" cy="3656013"/>
          </a:xfrm>
        </p:spPr>
        <p:txBody>
          <a:bodyPr>
            <a:normAutofit lnSpcReduction="10000"/>
          </a:bodyPr>
          <a:lstStyle/>
          <a:p>
            <a:r>
              <a:rPr lang="pt-BR" sz="2800" dirty="0" smtClean="0"/>
              <a:t>Identificação do </a:t>
            </a:r>
            <a:r>
              <a:rPr lang="pt-BR" sz="2800" i="1" dirty="0" smtClean="0"/>
              <a:t>software</a:t>
            </a:r>
          </a:p>
          <a:p>
            <a:r>
              <a:rPr lang="pt-BR" sz="2800" dirty="0" smtClean="0"/>
              <a:t>Levantamento de requisitos</a:t>
            </a:r>
          </a:p>
          <a:p>
            <a:r>
              <a:rPr lang="pt-BR" sz="2800" dirty="0" smtClean="0"/>
              <a:t>Escolha das tecnologias</a:t>
            </a:r>
          </a:p>
          <a:p>
            <a:r>
              <a:rPr lang="pt-BR" sz="2800" dirty="0" smtClean="0"/>
              <a:t>Definição das etapas de desenvolvimento</a:t>
            </a:r>
          </a:p>
          <a:p>
            <a:r>
              <a:rPr lang="pt-BR" sz="2800" dirty="0" smtClean="0"/>
              <a:t>Definição das tarefas para cada etapa de desenvolvimento</a:t>
            </a:r>
          </a:p>
        </p:txBody>
      </p:sp>
      <p:pic>
        <p:nvPicPr>
          <p:cNvPr id="7170" name="Picture 2" descr="Proprietário da empresa trabalhando em sua estratég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500" y="1425790"/>
            <a:ext cx="3886200" cy="478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14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0" y="406400"/>
            <a:ext cx="90678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Requisitos funcionais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1413" y="2097088"/>
            <a:ext cx="6491288" cy="4392612"/>
          </a:xfrm>
        </p:spPr>
        <p:txBody>
          <a:bodyPr>
            <a:normAutofit lnSpcReduction="10000"/>
          </a:bodyPr>
          <a:lstStyle/>
          <a:p>
            <a:r>
              <a:rPr lang="pt-BR" sz="2800" dirty="0" smtClean="0"/>
              <a:t>Cadastro de clientes</a:t>
            </a:r>
          </a:p>
          <a:p>
            <a:r>
              <a:rPr lang="pt-BR" sz="2800" dirty="0" smtClean="0"/>
              <a:t>Outros cadastros</a:t>
            </a:r>
          </a:p>
          <a:p>
            <a:r>
              <a:rPr lang="pt-BR" sz="2800" dirty="0" smtClean="0"/>
              <a:t>Consulta no sistema</a:t>
            </a:r>
          </a:p>
          <a:p>
            <a:r>
              <a:rPr lang="pt-BR" sz="2800" dirty="0" smtClean="0"/>
              <a:t>Visualização de usuários</a:t>
            </a:r>
          </a:p>
          <a:p>
            <a:r>
              <a:rPr lang="pt-BR" sz="2800" dirty="0" smtClean="0"/>
              <a:t>Cadastro existente</a:t>
            </a:r>
          </a:p>
          <a:p>
            <a:r>
              <a:rPr lang="pt-BR" sz="2800" dirty="0" smtClean="0"/>
              <a:t>Exclusão de atendimento</a:t>
            </a:r>
          </a:p>
          <a:p>
            <a:r>
              <a:rPr lang="pt-BR" sz="2800" dirty="0" smtClean="0"/>
              <a:t>Usuário inativo</a:t>
            </a:r>
            <a:endParaRPr lang="pt-BR" sz="2800" dirty="0"/>
          </a:p>
        </p:txBody>
      </p:sp>
      <p:pic>
        <p:nvPicPr>
          <p:cNvPr id="8194" name="Picture 2" descr="Empresário segurando um lápis na grande lista de verificação completa com marcas de seleçã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930" y="2097088"/>
            <a:ext cx="4845232" cy="422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63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Panorama Geral da Apresentação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dirty="0" smtClean="0"/>
              <a:t>Introdução</a:t>
            </a:r>
          </a:p>
          <a:p>
            <a:r>
              <a:rPr lang="pt-BR" sz="2800" dirty="0" smtClean="0"/>
              <a:t>Fundamentação teórica</a:t>
            </a:r>
          </a:p>
          <a:p>
            <a:r>
              <a:rPr lang="pt-BR" sz="2800" dirty="0" smtClean="0"/>
              <a:t>Desenvolvimento do sistema</a:t>
            </a:r>
            <a:endParaRPr lang="pt-BR" sz="2800" dirty="0" smtClean="0"/>
          </a:p>
          <a:p>
            <a:r>
              <a:rPr lang="pt-BR" sz="2800" dirty="0" smtClean="0"/>
              <a:t>Resultados obtidos</a:t>
            </a:r>
          </a:p>
          <a:p>
            <a:r>
              <a:rPr lang="pt-BR" sz="2800" dirty="0" smtClean="0"/>
              <a:t>Considerações finais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416577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Requisitos não funcionais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dirty="0" smtClean="0"/>
              <a:t>Segurança</a:t>
            </a:r>
          </a:p>
          <a:p>
            <a:r>
              <a:rPr lang="pt-BR" sz="2800" dirty="0" smtClean="0"/>
              <a:t>Compatibilidade</a:t>
            </a:r>
          </a:p>
          <a:p>
            <a:r>
              <a:rPr lang="pt-BR" sz="2800" dirty="0" smtClean="0"/>
              <a:t>Usabilidade</a:t>
            </a:r>
            <a:endParaRPr lang="pt-BR" sz="2800" dirty="0"/>
          </a:p>
        </p:txBody>
      </p:sp>
      <p:pic>
        <p:nvPicPr>
          <p:cNvPr id="9218" name="Picture 2" descr="Homem de negócios verificando os passos através de um documento virtual on-line com uma lista de caixas de verificação 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075" y="2097088"/>
            <a:ext cx="5962650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59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ETAPA 1: BANCO DE DADOS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1413" y="2249486"/>
            <a:ext cx="6021388" cy="3833813"/>
          </a:xfrm>
        </p:spPr>
        <p:txBody>
          <a:bodyPr>
            <a:normAutofit/>
          </a:bodyPr>
          <a:lstStyle/>
          <a:p>
            <a:r>
              <a:rPr lang="pt-BR" sz="2800" dirty="0" smtClean="0"/>
              <a:t>Tecnologia escolhida: MySQL</a:t>
            </a:r>
          </a:p>
          <a:p>
            <a:r>
              <a:rPr lang="pt-BR" sz="2800" i="1" dirty="0" smtClean="0"/>
              <a:t>Software </a:t>
            </a:r>
            <a:r>
              <a:rPr lang="pt-BR" sz="2800" dirty="0" smtClean="0"/>
              <a:t>de gerenciamento de banco de dados desenvolvido pela Oracle</a:t>
            </a:r>
          </a:p>
          <a:p>
            <a:r>
              <a:rPr lang="pt-BR" sz="2800" dirty="0" smtClean="0"/>
              <a:t>Interface simples</a:t>
            </a:r>
          </a:p>
          <a:p>
            <a:r>
              <a:rPr lang="pt-BR" sz="2800" dirty="0" smtClean="0"/>
              <a:t>Alta estabilidade e desempenho</a:t>
            </a:r>
          </a:p>
          <a:p>
            <a:r>
              <a:rPr lang="pt-BR" sz="2800" dirty="0" smtClean="0"/>
              <a:t>Gratuito (para fins acadêmicos)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983" y="2249485"/>
            <a:ext cx="4108521" cy="340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52400"/>
            <a:ext cx="8115300" cy="646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8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Etapa 2: Lógica do Sistema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1413" y="2249487"/>
            <a:ext cx="6643688" cy="3541714"/>
          </a:xfrm>
        </p:spPr>
        <p:txBody>
          <a:bodyPr>
            <a:normAutofit/>
          </a:bodyPr>
          <a:lstStyle/>
          <a:p>
            <a:r>
              <a:rPr lang="pt-BR" sz="2800" dirty="0" smtClean="0"/>
              <a:t>Construção do </a:t>
            </a:r>
            <a:r>
              <a:rPr lang="pt-BR" sz="2800" i="1" dirty="0" err="1" smtClean="0"/>
              <a:t>backend</a:t>
            </a:r>
            <a:r>
              <a:rPr lang="pt-BR" sz="2800" i="1" dirty="0" smtClean="0"/>
              <a:t> </a:t>
            </a:r>
            <a:r>
              <a:rPr lang="pt-BR" sz="2800" dirty="0" smtClean="0"/>
              <a:t>do sistema com a linguagem de programação PHP</a:t>
            </a:r>
          </a:p>
          <a:p>
            <a:r>
              <a:rPr lang="pt-BR" sz="2800" dirty="0" smtClean="0"/>
              <a:t>IDE escolhida: </a:t>
            </a:r>
            <a:r>
              <a:rPr lang="pt-BR" sz="2800" dirty="0" err="1" smtClean="0"/>
              <a:t>VSCode</a:t>
            </a:r>
            <a:endParaRPr lang="pt-BR" sz="2800" dirty="0" smtClean="0"/>
          </a:p>
          <a:p>
            <a:r>
              <a:rPr lang="pt-BR" sz="2800" dirty="0" smtClean="0"/>
              <a:t>Utilização do </a:t>
            </a:r>
            <a:r>
              <a:rPr lang="pt-BR" sz="2800" dirty="0" err="1" smtClean="0"/>
              <a:t>Git</a:t>
            </a:r>
            <a:r>
              <a:rPr lang="pt-BR" sz="2800" dirty="0" smtClean="0"/>
              <a:t> como tecnologia para versionamento de código</a:t>
            </a:r>
          </a:p>
        </p:txBody>
      </p:sp>
      <p:pic>
        <p:nvPicPr>
          <p:cNvPr id="11266" name="Picture 2" descr="PHP – Wikipédia, a enciclopédia liv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043" y="1852611"/>
            <a:ext cx="3036831" cy="163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Git na prática — Parte 1 (Subindo projeto para o github). | by Renan  Gabriel |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1775" y="402034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85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27000"/>
            <a:ext cx="8953500" cy="650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23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Etapa 3: Interface de usuário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1413" y="2249487"/>
            <a:ext cx="6046788" cy="3541714"/>
          </a:xfrm>
        </p:spPr>
        <p:txBody>
          <a:bodyPr>
            <a:normAutofit/>
          </a:bodyPr>
          <a:lstStyle/>
          <a:p>
            <a:r>
              <a:rPr lang="pt-BR" sz="2800" dirty="0" smtClean="0"/>
              <a:t>Tecnologias escolhidas: HTML, CSS e </a:t>
            </a:r>
            <a:r>
              <a:rPr lang="pt-BR" sz="2800" dirty="0" err="1" smtClean="0"/>
              <a:t>Javascript</a:t>
            </a:r>
            <a:endParaRPr lang="pt-BR" sz="2800" dirty="0" smtClean="0"/>
          </a:p>
          <a:p>
            <a:r>
              <a:rPr lang="pt-BR" sz="2800" dirty="0" smtClean="0"/>
              <a:t>Inicialmente, foi elaborada a logo do sistema</a:t>
            </a:r>
          </a:p>
          <a:p>
            <a:r>
              <a:rPr lang="pt-BR" sz="2800" dirty="0" smtClean="0"/>
              <a:t>Interface foi construída com base em um protótipo feito no </a:t>
            </a:r>
            <a:r>
              <a:rPr lang="pt-BR" sz="2800" dirty="0" err="1" smtClean="0"/>
              <a:t>Figma</a:t>
            </a:r>
            <a:endParaRPr lang="pt-BR" sz="2800" dirty="0"/>
          </a:p>
        </p:txBody>
      </p:sp>
      <p:pic>
        <p:nvPicPr>
          <p:cNvPr id="12290" name="Picture 2" descr="HTML5 – Wikipédia, a enciclopédia liv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1" y="2097088"/>
            <a:ext cx="1643063" cy="164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Beginner's Guide to Learning CSS: Cascading Style Sheets Tutorial - Custom  Software, Infinite Possibilities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864" y="2242941"/>
            <a:ext cx="2395536" cy="1497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JavaScript – Wikipédia, a enciclopédia liv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143" y="4194174"/>
            <a:ext cx="1597027" cy="159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04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700" y="573086"/>
            <a:ext cx="6324600" cy="558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6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t-BR" sz="4800" dirty="0" smtClean="0"/>
              <a:t>RESULTADOS OBTIDOS</a:t>
            </a:r>
            <a:endParaRPr lang="pt-BR" sz="4800" dirty="0"/>
          </a:p>
        </p:txBody>
      </p:sp>
    </p:spTree>
    <p:extLst>
      <p:ext uri="{BB962C8B-B14F-4D97-AF65-F5344CB8AC3E}">
        <p14:creationId xmlns:p14="http://schemas.microsoft.com/office/powerpoint/2010/main" val="408180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t-BR" sz="4800" dirty="0" smtClean="0"/>
              <a:t>Considerações Finais</a:t>
            </a:r>
            <a:endParaRPr lang="pt-BR" sz="4800" dirty="0"/>
          </a:p>
        </p:txBody>
      </p:sp>
    </p:spTree>
    <p:extLst>
      <p:ext uri="{BB962C8B-B14F-4D97-AF65-F5344CB8AC3E}">
        <p14:creationId xmlns:p14="http://schemas.microsoft.com/office/powerpoint/2010/main" val="15365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Considerações finais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1412" y="2249486"/>
            <a:ext cx="6427787" cy="3960813"/>
          </a:xfrm>
        </p:spPr>
        <p:txBody>
          <a:bodyPr>
            <a:normAutofit/>
          </a:bodyPr>
          <a:lstStyle/>
          <a:p>
            <a:r>
              <a:rPr lang="pt-BR" sz="2800" dirty="0" smtClean="0"/>
              <a:t>É importante as empresas se organizarem para atender os clientes da melhor maneira possível</a:t>
            </a:r>
          </a:p>
          <a:p>
            <a:r>
              <a:rPr lang="pt-BR" sz="2800" dirty="0" smtClean="0"/>
              <a:t>O sistema atende os requisitos e cumpre os objetivos propostos</a:t>
            </a:r>
          </a:p>
          <a:p>
            <a:r>
              <a:rPr lang="pt-BR" sz="2800" dirty="0" smtClean="0"/>
              <a:t>Potencial para melhorias futuras</a:t>
            </a:r>
            <a:endParaRPr lang="pt-BR" sz="2800" dirty="0"/>
          </a:p>
        </p:txBody>
      </p:sp>
      <p:pic>
        <p:nvPicPr>
          <p:cNvPr id="13314" name="Picture 2" descr="O título End em fundo vermelho The End of Cinema ou Show Text em cortinas vermelhas Retro concept Vec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600" y="2249486"/>
            <a:ext cx="4063924" cy="366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85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t-BR" sz="4800" dirty="0" smtClean="0"/>
              <a:t>Introdução</a:t>
            </a:r>
            <a:endParaRPr lang="pt-BR" sz="4800" dirty="0"/>
          </a:p>
        </p:txBody>
      </p:sp>
    </p:spTree>
    <p:extLst>
      <p:ext uri="{BB962C8B-B14F-4D97-AF65-F5344CB8AC3E}">
        <p14:creationId xmlns:p14="http://schemas.microsoft.com/office/powerpoint/2010/main" val="293189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166811" y="949326"/>
            <a:ext cx="9906000" cy="2852737"/>
          </a:xfrm>
        </p:spPr>
        <p:txBody>
          <a:bodyPr anchor="ctr">
            <a:normAutofit/>
          </a:bodyPr>
          <a:lstStyle/>
          <a:p>
            <a:pPr algn="ctr"/>
            <a:r>
              <a:rPr lang="pt-BR" sz="4800" dirty="0" smtClean="0"/>
              <a:t>OBRIGADO!</a:t>
            </a:r>
            <a:endParaRPr lang="pt-BR" sz="4800" dirty="0"/>
          </a:p>
        </p:txBody>
      </p:sp>
      <p:pic>
        <p:nvPicPr>
          <p:cNvPr id="14338" name="Picture 2" descr="Pagina 6 | Immagini di Clienti Soddisfatti - Download gratuiti su Freepi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743" y="3124200"/>
            <a:ext cx="4402136" cy="293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09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Contextualização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1141412" y="2249487"/>
            <a:ext cx="6821487" cy="3541714"/>
          </a:xfrm>
        </p:spPr>
        <p:txBody>
          <a:bodyPr>
            <a:noAutofit/>
          </a:bodyPr>
          <a:lstStyle/>
          <a:p>
            <a:r>
              <a:rPr lang="pt-BR" sz="2800" dirty="0" smtClean="0"/>
              <a:t>O consumo está presente nas atividades econômicas de países capitalistas</a:t>
            </a:r>
          </a:p>
          <a:p>
            <a:r>
              <a:rPr lang="pt-BR" sz="2800" dirty="0" smtClean="0"/>
              <a:t>Em 2022, esse tipo de atividade teve um crescimento de 3,89%, segundo o jornal Agência Brasil (2023)</a:t>
            </a:r>
          </a:p>
          <a:p>
            <a:r>
              <a:rPr lang="pt-BR" sz="2800" dirty="0" smtClean="0"/>
              <a:t>As empresas precisam ser organizar para atender o cliente da melhor forma possível</a:t>
            </a:r>
            <a:endParaRPr lang="pt-BR" sz="28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899" y="2249486"/>
            <a:ext cx="4043885" cy="387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42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Situação-Problema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1413" y="2249487"/>
            <a:ext cx="6059488" cy="3541714"/>
          </a:xfrm>
        </p:spPr>
        <p:txBody>
          <a:bodyPr>
            <a:normAutofit/>
          </a:bodyPr>
          <a:lstStyle/>
          <a:p>
            <a:r>
              <a:rPr lang="pt-BR" sz="2800" i="1" dirty="0" smtClean="0"/>
              <a:t>Softwares </a:t>
            </a:r>
            <a:r>
              <a:rPr lang="pt-BR" sz="2800" dirty="0" smtClean="0"/>
              <a:t>como ferramenta para a organização dos atendimentos</a:t>
            </a:r>
          </a:p>
          <a:p>
            <a:r>
              <a:rPr lang="pt-BR" sz="2800" dirty="0" smtClean="0"/>
              <a:t>Falta de recursos financeiros levam à busca de soluções manuais</a:t>
            </a:r>
          </a:p>
          <a:p>
            <a:r>
              <a:rPr lang="pt-BR" sz="2800" dirty="0" smtClean="0"/>
              <a:t>Utilização de versões piratas de </a:t>
            </a:r>
            <a:r>
              <a:rPr lang="pt-BR" sz="2800" i="1" dirty="0" smtClean="0"/>
              <a:t>softwares </a:t>
            </a:r>
            <a:r>
              <a:rPr lang="pt-BR" sz="2800" dirty="0" smtClean="0"/>
              <a:t>pagos</a:t>
            </a:r>
            <a:endParaRPr lang="pt-BR" sz="28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1" y="2097088"/>
            <a:ext cx="4584699" cy="369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2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Objetivo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1412" y="2249487"/>
            <a:ext cx="6186487" cy="3541714"/>
          </a:xfrm>
        </p:spPr>
        <p:txBody>
          <a:bodyPr>
            <a:normAutofit/>
          </a:bodyPr>
          <a:lstStyle/>
          <a:p>
            <a:r>
              <a:rPr lang="pt-BR" sz="2800" dirty="0" smtClean="0"/>
              <a:t>Desenvolver um sistema web que auxilie no gerenciamento dos atendimentos ao cliente</a:t>
            </a:r>
          </a:p>
          <a:p>
            <a:r>
              <a:rPr lang="pt-BR" sz="2800" dirty="0" smtClean="0"/>
              <a:t>Contribuir com a comunidade de desenvolvimento de </a:t>
            </a:r>
            <a:r>
              <a:rPr lang="pt-BR" sz="2800" i="1" dirty="0" smtClean="0"/>
              <a:t>software open-</a:t>
            </a:r>
            <a:r>
              <a:rPr lang="pt-BR" sz="2800" i="1" dirty="0" err="1" smtClean="0"/>
              <a:t>source</a:t>
            </a:r>
            <a:r>
              <a:rPr lang="pt-BR" sz="2800" dirty="0" smtClean="0"/>
              <a:t> </a:t>
            </a:r>
            <a:endParaRPr lang="pt-BR" sz="2800" dirty="0"/>
          </a:p>
        </p:txBody>
      </p:sp>
      <p:pic>
        <p:nvPicPr>
          <p:cNvPr id="3074" name="Picture 2" descr="https://img.freepik.com/fotos-gratis/conceito-de-colagem-de-html-e-css-com-pessoa_23-2150062008.jpg?t=st=1732397128~exp=1732400728~hmac=b3baa7a98079c91ca4011ef797f341f7c96b20828d0c3067cf360f50884fd3d5&amp;w=7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899" y="2097088"/>
            <a:ext cx="4597401" cy="369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18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Metodologia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1413" y="2249487"/>
            <a:ext cx="9905998" cy="3541714"/>
          </a:xfrm>
        </p:spPr>
        <p:txBody>
          <a:bodyPr/>
          <a:lstStyle/>
          <a:p>
            <a:r>
              <a:rPr lang="pt-BR" sz="2800" dirty="0" smtClean="0"/>
              <a:t>Pesquisa bibliográfica</a:t>
            </a:r>
          </a:p>
          <a:p>
            <a:r>
              <a:rPr lang="pt-BR" sz="2800" dirty="0" smtClean="0"/>
              <a:t>Foco em uma solução prática</a:t>
            </a:r>
            <a:endParaRPr lang="pt-BR" sz="28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406" y="3652794"/>
            <a:ext cx="3656011" cy="294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15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t-BR" sz="4800" dirty="0" smtClean="0"/>
              <a:t>Fundamentação Teórica</a:t>
            </a:r>
            <a:endParaRPr lang="pt-BR" sz="4800" dirty="0"/>
          </a:p>
        </p:txBody>
      </p:sp>
    </p:spTree>
    <p:extLst>
      <p:ext uri="{BB962C8B-B14F-4D97-AF65-F5344CB8AC3E}">
        <p14:creationId xmlns:p14="http://schemas.microsoft.com/office/powerpoint/2010/main" val="252200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 smtClean="0"/>
              <a:t>World </a:t>
            </a:r>
            <a:r>
              <a:rPr lang="pt-BR" i="1" dirty="0" err="1" smtClean="0"/>
              <a:t>Wide</a:t>
            </a:r>
            <a:r>
              <a:rPr lang="pt-BR" i="1" dirty="0" smtClean="0"/>
              <a:t> Web</a:t>
            </a:r>
            <a:endParaRPr lang="pt-BR" i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1412" y="2249486"/>
            <a:ext cx="6859587" cy="4111025"/>
          </a:xfrm>
        </p:spPr>
        <p:txBody>
          <a:bodyPr>
            <a:normAutofit/>
          </a:bodyPr>
          <a:lstStyle/>
          <a:p>
            <a:r>
              <a:rPr lang="pt-BR" sz="2800" dirty="0" smtClean="0"/>
              <a:t>Sistema que permite o acesso a documentos em hipermídia</a:t>
            </a:r>
          </a:p>
          <a:p>
            <a:r>
              <a:rPr lang="pt-BR" sz="2800" dirty="0" smtClean="0"/>
              <a:t>Criada por Tim Berners-Lee</a:t>
            </a:r>
          </a:p>
          <a:p>
            <a:r>
              <a:rPr lang="pt-BR" sz="2800" dirty="0" smtClean="0"/>
              <a:t>Utiliza a arquitetura de rede cliente-servidor para disponibilizar os documentos</a:t>
            </a:r>
          </a:p>
          <a:p>
            <a:r>
              <a:rPr lang="pt-BR" sz="2800" dirty="0" smtClean="0"/>
              <a:t>O Protocolo HTTP é utilizado na comunicação entre o cliente e o servidor</a:t>
            </a:r>
            <a:endParaRPr lang="pt-BR" sz="28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2249487"/>
            <a:ext cx="4000500" cy="395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2076</TotalTime>
  <Words>545</Words>
  <Application>Microsoft Office PowerPoint</Application>
  <PresentationFormat>Widescreen</PresentationFormat>
  <Paragraphs>96</Paragraphs>
  <Slides>30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5" baseType="lpstr">
      <vt:lpstr>Arial</vt:lpstr>
      <vt:lpstr>Calibri</vt:lpstr>
      <vt:lpstr>Trebuchet MS</vt:lpstr>
      <vt:lpstr>Tw Cen MT</vt:lpstr>
      <vt:lpstr>Circuito</vt:lpstr>
      <vt:lpstr>SISTEMA DE GERENCIAMENTO DE CLIENTES</vt:lpstr>
      <vt:lpstr>Panorama Geral da Apresentação</vt:lpstr>
      <vt:lpstr>Introdução</vt:lpstr>
      <vt:lpstr>Contextualização</vt:lpstr>
      <vt:lpstr>Situação-Problema</vt:lpstr>
      <vt:lpstr>Objetivo</vt:lpstr>
      <vt:lpstr>Metodologia</vt:lpstr>
      <vt:lpstr>Fundamentação Teórica</vt:lpstr>
      <vt:lpstr>World Wide Web</vt:lpstr>
      <vt:lpstr>Algoritmos</vt:lpstr>
      <vt:lpstr>Linguagem de programação</vt:lpstr>
      <vt:lpstr>Segurança da informação</vt:lpstr>
      <vt:lpstr>Engenharia de software</vt:lpstr>
      <vt:lpstr>DESENVOLVIMENTO DO SISTEMA</vt:lpstr>
      <vt:lpstr>Visão geral do projeto</vt:lpstr>
      <vt:lpstr>Público-Alvo</vt:lpstr>
      <vt:lpstr>Planejamento</vt:lpstr>
      <vt:lpstr>Apresentação do PowerPoint</vt:lpstr>
      <vt:lpstr>Requisitos funcionais</vt:lpstr>
      <vt:lpstr>Requisitos não funcionais</vt:lpstr>
      <vt:lpstr>ETAPA 1: BANCO DE DADOS</vt:lpstr>
      <vt:lpstr>Apresentação do PowerPoint</vt:lpstr>
      <vt:lpstr>Etapa 2: Lógica do Sistema</vt:lpstr>
      <vt:lpstr>Apresentação do PowerPoint</vt:lpstr>
      <vt:lpstr>Etapa 3: Interface de usuário</vt:lpstr>
      <vt:lpstr>Apresentação do PowerPoint</vt:lpstr>
      <vt:lpstr>RESULTADOS OBTIDOS</vt:lpstr>
      <vt:lpstr>Considerações Finais</vt:lpstr>
      <vt:lpstr>Considerações finais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GERENCIAMENTO DE CLIENTES</dc:title>
  <dc:creator>Usuario</dc:creator>
  <cp:lastModifiedBy>Usuario</cp:lastModifiedBy>
  <cp:revision>41</cp:revision>
  <dcterms:created xsi:type="dcterms:W3CDTF">2024-11-15T12:25:21Z</dcterms:created>
  <dcterms:modified xsi:type="dcterms:W3CDTF">2024-11-25T00:34:33Z</dcterms:modified>
</cp:coreProperties>
</file>